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5" r:id="rId1"/>
  </p:sldMasterIdLst>
  <p:handoutMasterIdLst>
    <p:handoutMasterId r:id="rId19"/>
  </p:handoutMasterIdLst>
  <p:sldIdLst>
    <p:sldId id="256" r:id="rId2"/>
    <p:sldId id="257" r:id="rId3"/>
    <p:sldId id="270" r:id="rId4"/>
    <p:sldId id="258" r:id="rId5"/>
    <p:sldId id="259" r:id="rId6"/>
    <p:sldId id="260" r:id="rId7"/>
    <p:sldId id="271" r:id="rId8"/>
    <p:sldId id="272" r:id="rId9"/>
    <p:sldId id="261" r:id="rId10"/>
    <p:sldId id="273" r:id="rId11"/>
    <p:sldId id="262" r:id="rId12"/>
    <p:sldId id="263" r:id="rId13"/>
    <p:sldId id="264" r:id="rId14"/>
    <p:sldId id="266" r:id="rId15"/>
    <p:sldId id="265" r:id="rId16"/>
    <p:sldId id="269" r:id="rId17"/>
    <p:sldId id="267" r:id="rId18"/>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70" d="100"/>
          <a:sy n="70" d="100"/>
        </p:scale>
        <p:origin x="46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0605DD20-0B92-4E17-8B33-8C26A6AE84DA}" type="datetimeFigureOut">
              <a:rPr lang="en-GB" smtClean="0"/>
              <a:t>29/06/2016</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B1ED406A-4508-43CA-8130-D80A43F1CC50}" type="slidenum">
              <a:rPr lang="en-GB" smtClean="0"/>
              <a:t>‹#›</a:t>
            </a:fld>
            <a:endParaRPr lang="en-GB"/>
          </a:p>
        </p:txBody>
      </p:sp>
    </p:spTree>
    <p:extLst>
      <p:ext uri="{BB962C8B-B14F-4D97-AF65-F5344CB8AC3E}">
        <p14:creationId xmlns:p14="http://schemas.microsoft.com/office/powerpoint/2010/main" val="152848648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B6C44A5-BC47-4F57-92C0-421371DC9884}" type="datetimeFigureOut">
              <a:rPr lang="en-GB" smtClean="0"/>
              <a:t>29/06/2016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94655F-EE9B-456F-BA5C-9EC5B92822CB}" type="slidenum">
              <a:rPr lang="en-GB" smtClean="0"/>
              <a:t>‹#›</a:t>
            </a:fld>
            <a:endParaRPr lang="en-GB"/>
          </a:p>
        </p:txBody>
      </p:sp>
    </p:spTree>
    <p:extLst>
      <p:ext uri="{BB962C8B-B14F-4D97-AF65-F5344CB8AC3E}">
        <p14:creationId xmlns:p14="http://schemas.microsoft.com/office/powerpoint/2010/main" val="73888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B6C44A5-BC47-4F57-92C0-421371DC9884}" type="datetimeFigureOut">
              <a:rPr lang="en-GB" smtClean="0"/>
              <a:t>29/06/2016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94655F-EE9B-456F-BA5C-9EC5B92822CB}" type="slidenum">
              <a:rPr lang="en-GB" smtClean="0"/>
              <a:t>‹#›</a:t>
            </a:fld>
            <a:endParaRPr lang="en-GB"/>
          </a:p>
        </p:txBody>
      </p:sp>
    </p:spTree>
    <p:extLst>
      <p:ext uri="{BB962C8B-B14F-4D97-AF65-F5344CB8AC3E}">
        <p14:creationId xmlns:p14="http://schemas.microsoft.com/office/powerpoint/2010/main" val="3238262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B6C44A5-BC47-4F57-92C0-421371DC9884}" type="datetimeFigureOut">
              <a:rPr lang="en-GB" smtClean="0"/>
              <a:t>29/06/2016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94655F-EE9B-456F-BA5C-9EC5B92822CB}" type="slidenum">
              <a:rPr lang="en-GB" smtClean="0"/>
              <a:t>‹#›</a:t>
            </a:fld>
            <a:endParaRPr lang="en-GB"/>
          </a:p>
        </p:txBody>
      </p:sp>
    </p:spTree>
    <p:extLst>
      <p:ext uri="{BB962C8B-B14F-4D97-AF65-F5344CB8AC3E}">
        <p14:creationId xmlns:p14="http://schemas.microsoft.com/office/powerpoint/2010/main" val="395125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B6C44A5-BC47-4F57-92C0-421371DC9884}" type="datetimeFigureOut">
              <a:rPr lang="en-GB" smtClean="0"/>
              <a:t>29/06/2016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94655F-EE9B-456F-BA5C-9EC5B92822CB}" type="slidenum">
              <a:rPr lang="en-GB" smtClean="0"/>
              <a:t>‹#›</a:t>
            </a:fld>
            <a:endParaRPr lang="en-GB"/>
          </a:p>
        </p:txBody>
      </p:sp>
    </p:spTree>
    <p:extLst>
      <p:ext uri="{BB962C8B-B14F-4D97-AF65-F5344CB8AC3E}">
        <p14:creationId xmlns:p14="http://schemas.microsoft.com/office/powerpoint/2010/main" val="602331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6C44A5-BC47-4F57-92C0-421371DC9884}" type="datetimeFigureOut">
              <a:rPr lang="en-GB" smtClean="0"/>
              <a:t>29/06/2016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94655F-EE9B-456F-BA5C-9EC5B92822CB}" type="slidenum">
              <a:rPr lang="en-GB" smtClean="0"/>
              <a:t>‹#›</a:t>
            </a:fld>
            <a:endParaRPr lang="en-GB"/>
          </a:p>
        </p:txBody>
      </p:sp>
    </p:spTree>
    <p:extLst>
      <p:ext uri="{BB962C8B-B14F-4D97-AF65-F5344CB8AC3E}">
        <p14:creationId xmlns:p14="http://schemas.microsoft.com/office/powerpoint/2010/main" val="606084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B6C44A5-BC47-4F57-92C0-421371DC9884}" type="datetimeFigureOut">
              <a:rPr lang="en-GB" smtClean="0"/>
              <a:t>29/06/2016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694655F-EE9B-456F-BA5C-9EC5B92822CB}" type="slidenum">
              <a:rPr lang="en-GB" smtClean="0"/>
              <a:t>‹#›</a:t>
            </a:fld>
            <a:endParaRPr lang="en-GB"/>
          </a:p>
        </p:txBody>
      </p:sp>
    </p:spTree>
    <p:extLst>
      <p:ext uri="{BB962C8B-B14F-4D97-AF65-F5344CB8AC3E}">
        <p14:creationId xmlns:p14="http://schemas.microsoft.com/office/powerpoint/2010/main" val="31445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B6C44A5-BC47-4F57-92C0-421371DC9884}" type="datetimeFigureOut">
              <a:rPr lang="en-GB" smtClean="0"/>
              <a:t>29/06/2016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694655F-EE9B-456F-BA5C-9EC5B92822CB}" type="slidenum">
              <a:rPr lang="en-GB" smtClean="0"/>
              <a:t>‹#›</a:t>
            </a:fld>
            <a:endParaRPr lang="en-GB"/>
          </a:p>
        </p:txBody>
      </p:sp>
    </p:spTree>
    <p:extLst>
      <p:ext uri="{BB962C8B-B14F-4D97-AF65-F5344CB8AC3E}">
        <p14:creationId xmlns:p14="http://schemas.microsoft.com/office/powerpoint/2010/main" val="968911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B6C44A5-BC47-4F57-92C0-421371DC9884}" type="datetimeFigureOut">
              <a:rPr lang="en-GB" smtClean="0"/>
              <a:t>29/06/2016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694655F-EE9B-456F-BA5C-9EC5B92822CB}" type="slidenum">
              <a:rPr lang="en-GB" smtClean="0"/>
              <a:t>‹#›</a:t>
            </a:fld>
            <a:endParaRPr lang="en-GB"/>
          </a:p>
        </p:txBody>
      </p:sp>
    </p:spTree>
    <p:extLst>
      <p:ext uri="{BB962C8B-B14F-4D97-AF65-F5344CB8AC3E}">
        <p14:creationId xmlns:p14="http://schemas.microsoft.com/office/powerpoint/2010/main" val="180787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6C44A5-BC47-4F57-92C0-421371DC9884}" type="datetimeFigureOut">
              <a:rPr lang="en-GB" smtClean="0"/>
              <a:t>29/06/2016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694655F-EE9B-456F-BA5C-9EC5B92822CB}" type="slidenum">
              <a:rPr lang="en-GB" smtClean="0"/>
              <a:t>‹#›</a:t>
            </a:fld>
            <a:endParaRPr lang="en-GB"/>
          </a:p>
        </p:txBody>
      </p:sp>
    </p:spTree>
    <p:extLst>
      <p:ext uri="{BB962C8B-B14F-4D97-AF65-F5344CB8AC3E}">
        <p14:creationId xmlns:p14="http://schemas.microsoft.com/office/powerpoint/2010/main" val="3260463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6C44A5-BC47-4F57-92C0-421371DC9884}" type="datetimeFigureOut">
              <a:rPr lang="en-GB" smtClean="0"/>
              <a:t>29/06/2016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694655F-EE9B-456F-BA5C-9EC5B92822CB}" type="slidenum">
              <a:rPr lang="en-GB" smtClean="0"/>
              <a:t>‹#›</a:t>
            </a:fld>
            <a:endParaRPr lang="en-GB"/>
          </a:p>
        </p:txBody>
      </p:sp>
    </p:spTree>
    <p:extLst>
      <p:ext uri="{BB962C8B-B14F-4D97-AF65-F5344CB8AC3E}">
        <p14:creationId xmlns:p14="http://schemas.microsoft.com/office/powerpoint/2010/main" val="692055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6C44A5-BC47-4F57-92C0-421371DC9884}" type="datetimeFigureOut">
              <a:rPr lang="en-GB" smtClean="0"/>
              <a:t>29/06/2016</a:t>
            </a:fld>
            <a:endParaRPr lang="en-GB"/>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694655F-EE9B-456F-BA5C-9EC5B92822CB}" type="slidenum">
              <a:rPr lang="en-GB" smtClean="0"/>
              <a:t>‹#›</a:t>
            </a:fld>
            <a:endParaRPr lang="en-GB"/>
          </a:p>
        </p:txBody>
      </p:sp>
    </p:spTree>
    <p:extLst>
      <p:ext uri="{BB962C8B-B14F-4D97-AF65-F5344CB8AC3E}">
        <p14:creationId xmlns:p14="http://schemas.microsoft.com/office/powerpoint/2010/main" val="898851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6C44A5-BC47-4F57-92C0-421371DC9884}" type="datetimeFigureOut">
              <a:rPr lang="en-GB" smtClean="0"/>
              <a:t>29/06/2016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94655F-EE9B-456F-BA5C-9EC5B92822CB}" type="slidenum">
              <a:rPr lang="en-GB" smtClean="0"/>
              <a:t>‹#›</a:t>
            </a:fld>
            <a:endParaRPr lang="en-GB"/>
          </a:p>
        </p:txBody>
      </p:sp>
    </p:spTree>
    <p:extLst>
      <p:ext uri="{BB962C8B-B14F-4D97-AF65-F5344CB8AC3E}">
        <p14:creationId xmlns:p14="http://schemas.microsoft.com/office/powerpoint/2010/main" val="3185062470"/>
      </p:ext>
    </p:extLst>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35554"/>
            <a:ext cx="9144000" cy="2387600"/>
          </a:xfrm>
        </p:spPr>
        <p:txBody>
          <a:bodyPr/>
          <a:lstStyle/>
          <a:p>
            <a:r>
              <a:rPr lang="en-GB" dirty="0" smtClean="0"/>
              <a:t>The Challenges of Devolution</a:t>
            </a:r>
            <a:endParaRPr lang="en-GB" dirty="0"/>
          </a:p>
        </p:txBody>
      </p:sp>
      <p:sp>
        <p:nvSpPr>
          <p:cNvPr id="3" name="Subtitle 2"/>
          <p:cNvSpPr>
            <a:spLocks noGrp="1"/>
          </p:cNvSpPr>
          <p:nvPr>
            <p:ph type="subTitle" idx="1"/>
          </p:nvPr>
        </p:nvSpPr>
        <p:spPr/>
        <p:txBody>
          <a:bodyPr>
            <a:normAutofit/>
          </a:bodyPr>
          <a:lstStyle/>
          <a:p>
            <a:r>
              <a:rPr lang="en-GB" dirty="0" smtClean="0"/>
              <a:t> Lynn Collins </a:t>
            </a:r>
          </a:p>
          <a:p>
            <a:r>
              <a:rPr lang="en-GB" dirty="0" smtClean="0"/>
              <a:t>NWTUC </a:t>
            </a:r>
          </a:p>
          <a:p>
            <a:r>
              <a:rPr lang="en-GB" smtClean="0"/>
              <a:t>Regional Secretary</a:t>
            </a: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9572" y="4816482"/>
            <a:ext cx="2736443" cy="1504573"/>
          </a:xfrm>
          <a:prstGeom prst="rect">
            <a:avLst/>
          </a:prstGeom>
        </p:spPr>
      </p:pic>
    </p:spTree>
    <p:extLst>
      <p:ext uri="{BB962C8B-B14F-4D97-AF65-F5344CB8AC3E}">
        <p14:creationId xmlns:p14="http://schemas.microsoft.com/office/powerpoint/2010/main" val="8199006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Increasing Decentralisation – where does Devo take us?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7527612"/>
              </p:ext>
            </p:extLst>
          </p:nvPr>
        </p:nvGraphicFramePr>
        <p:xfrm>
          <a:off x="838200" y="1856230"/>
          <a:ext cx="10646664" cy="4590289"/>
        </p:xfrm>
        <a:graphic>
          <a:graphicData uri="http://schemas.openxmlformats.org/drawingml/2006/table">
            <a:tbl>
              <a:tblPr firstRow="1" bandRow="1">
                <a:tableStyleId>{5940675A-B579-460E-94D1-54222C63F5DA}</a:tableStyleId>
              </a:tblPr>
              <a:tblGrid>
                <a:gridCol w="2419416"/>
                <a:gridCol w="8227248"/>
              </a:tblGrid>
              <a:tr h="408026">
                <a:tc>
                  <a:txBody>
                    <a:bodyPr/>
                    <a:lstStyle/>
                    <a:p>
                      <a:r>
                        <a:rPr lang="en-GB" dirty="0" smtClean="0"/>
                        <a:t>ADMINISTRATIVE</a:t>
                      </a:r>
                      <a:endParaRPr lang="en-GB" dirty="0"/>
                    </a:p>
                  </a:txBody>
                  <a:tcPr/>
                </a:tc>
                <a:tc>
                  <a:txBody>
                    <a:bodyPr/>
                    <a:lstStyle/>
                    <a:p>
                      <a:r>
                        <a:rPr lang="en-GB" dirty="0" smtClean="0"/>
                        <a:t>Administrative functions and responsibilities undertaken at the sub-national level</a:t>
                      </a:r>
                      <a:endParaRPr lang="en-GB" dirty="0"/>
                    </a:p>
                  </a:txBody>
                  <a:tcPr/>
                </a:tc>
              </a:tr>
              <a:tr h="1020064">
                <a:tc>
                  <a:txBody>
                    <a:bodyPr/>
                    <a:lstStyle/>
                    <a:p>
                      <a:r>
                        <a:rPr lang="en-GB" dirty="0" smtClean="0"/>
                        <a:t>DECONCENTRATION</a:t>
                      </a:r>
                      <a:endParaRPr lang="en-GB" dirty="0"/>
                    </a:p>
                  </a:txBody>
                  <a:tcPr/>
                </a:tc>
                <a:tc>
                  <a:txBody>
                    <a:bodyPr/>
                    <a:lstStyle/>
                    <a:p>
                      <a:r>
                        <a:rPr lang="en-GB" dirty="0" smtClean="0"/>
                        <a:t>Dispersal of central government functions and responsibilities to sub-national field offices. Powers transferred to lower level actors who are accountable to their superior's in a</a:t>
                      </a:r>
                      <a:r>
                        <a:rPr lang="en-GB" baseline="0" dirty="0" smtClean="0"/>
                        <a:t> hierarchy</a:t>
                      </a:r>
                      <a:endParaRPr lang="en-GB" dirty="0"/>
                    </a:p>
                  </a:txBody>
                  <a:tcPr/>
                </a:tc>
              </a:tr>
              <a:tr h="1020064">
                <a:tc>
                  <a:txBody>
                    <a:bodyPr/>
                    <a:lstStyle/>
                    <a:p>
                      <a:r>
                        <a:rPr lang="en-GB" dirty="0" smtClean="0"/>
                        <a:t>DELEGATION</a:t>
                      </a:r>
                      <a:endParaRPr lang="en-GB" dirty="0"/>
                    </a:p>
                  </a:txBody>
                  <a:tcPr/>
                </a:tc>
                <a:tc>
                  <a:txBody>
                    <a:bodyPr/>
                    <a:lstStyle/>
                    <a:p>
                      <a:r>
                        <a:rPr lang="en-GB" dirty="0" smtClean="0"/>
                        <a:t>Transfer of policy responsibility</a:t>
                      </a:r>
                      <a:r>
                        <a:rPr lang="en-GB" baseline="0" dirty="0" smtClean="0"/>
                        <a:t> to local government or semi-autonomous organisations that are not controlled by central government but remain accountable to it </a:t>
                      </a:r>
                      <a:endParaRPr lang="en-GB" dirty="0"/>
                    </a:p>
                  </a:txBody>
                  <a:tcPr/>
                </a:tc>
              </a:tr>
              <a:tr h="714045">
                <a:tc>
                  <a:txBody>
                    <a:bodyPr/>
                    <a:lstStyle/>
                    <a:p>
                      <a:r>
                        <a:rPr lang="en-GB" dirty="0" smtClean="0"/>
                        <a:t>POLITICAL</a:t>
                      </a:r>
                      <a:endParaRPr lang="en-GB" dirty="0"/>
                    </a:p>
                  </a:txBody>
                  <a:tcPr/>
                </a:tc>
                <a:tc>
                  <a:txBody>
                    <a:bodyPr/>
                    <a:lstStyle/>
                    <a:p>
                      <a:r>
                        <a:rPr lang="en-GB" dirty="0" smtClean="0"/>
                        <a:t>Political functions of government and governance undertaken at the sub-national level</a:t>
                      </a:r>
                      <a:endParaRPr lang="en-GB" dirty="0"/>
                    </a:p>
                  </a:txBody>
                  <a:tcPr/>
                </a:tc>
              </a:tr>
              <a:tr h="714045">
                <a:tc>
                  <a:txBody>
                    <a:bodyPr/>
                    <a:lstStyle/>
                    <a:p>
                      <a:r>
                        <a:rPr lang="en-GB" dirty="0" smtClean="0"/>
                        <a:t>FISCAL</a:t>
                      </a:r>
                      <a:endParaRPr lang="en-GB" dirty="0"/>
                    </a:p>
                  </a:txBody>
                  <a:tcPr/>
                </a:tc>
                <a:tc>
                  <a:txBody>
                    <a:bodyPr/>
                    <a:lstStyle/>
                    <a:p>
                      <a:r>
                        <a:rPr lang="en-GB" dirty="0" smtClean="0"/>
                        <a:t>Autonomy over tax, spending and public finances ceded by central government to sub-national levels</a:t>
                      </a:r>
                      <a:endParaRPr lang="en-GB" dirty="0"/>
                    </a:p>
                  </a:txBody>
                  <a:tcPr/>
                </a:tc>
              </a:tr>
              <a:tr h="714045">
                <a:tc>
                  <a:txBody>
                    <a:bodyPr/>
                    <a:lstStyle/>
                    <a:p>
                      <a:r>
                        <a:rPr lang="en-GB" dirty="0" smtClean="0"/>
                        <a:t>DEVOLUTION</a:t>
                      </a:r>
                      <a:endParaRPr lang="en-GB" dirty="0"/>
                    </a:p>
                  </a:txBody>
                  <a:tcPr/>
                </a:tc>
                <a:tc>
                  <a:txBody>
                    <a:bodyPr/>
                    <a:lstStyle/>
                    <a:p>
                      <a:r>
                        <a:rPr lang="en-GB" dirty="0" smtClean="0"/>
                        <a:t>Central Government allows quasi-autonomous local units of government to exercise power and control over the transferred policy</a:t>
                      </a:r>
                      <a:endParaRPr lang="en-GB" dirty="0"/>
                    </a:p>
                  </a:txBody>
                  <a:tcPr/>
                </a:tc>
              </a:tr>
            </a:tbl>
          </a:graphicData>
        </a:graphic>
      </p:graphicFrame>
    </p:spTree>
    <p:extLst>
      <p:ext uri="{BB962C8B-B14F-4D97-AF65-F5344CB8AC3E}">
        <p14:creationId xmlns:p14="http://schemas.microsoft.com/office/powerpoint/2010/main" val="2440324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Threats and Challenges  </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Austerity</a:t>
            </a:r>
          </a:p>
          <a:p>
            <a:endParaRPr lang="en-GB" dirty="0" smtClean="0"/>
          </a:p>
          <a:p>
            <a:r>
              <a:rPr lang="en-GB" dirty="0" smtClean="0"/>
              <a:t>Fragmentation</a:t>
            </a:r>
            <a:r>
              <a:rPr lang="en-GB" baseline="0" dirty="0" smtClean="0"/>
              <a:t> – exacerbated by outsourcing</a:t>
            </a:r>
          </a:p>
          <a:p>
            <a:endParaRPr lang="en-GB" baseline="0" dirty="0" smtClean="0"/>
          </a:p>
          <a:p>
            <a:r>
              <a:rPr lang="en-GB" baseline="0" dirty="0" smtClean="0"/>
              <a:t>Accountability and governance</a:t>
            </a:r>
          </a:p>
          <a:p>
            <a:endParaRPr lang="en-GB" baseline="0" dirty="0" smtClean="0"/>
          </a:p>
          <a:p>
            <a:r>
              <a:rPr lang="en-GB" baseline="0" dirty="0" smtClean="0"/>
              <a:t>Employment standards – collective agreements</a:t>
            </a:r>
          </a:p>
          <a:p>
            <a:endParaRPr lang="en-GB" baseline="0" dirty="0" smtClean="0"/>
          </a:p>
          <a:p>
            <a:pPr>
              <a:lnSpc>
                <a:spcPct val="100000"/>
              </a:lnSpc>
              <a:spcBef>
                <a:spcPts val="0"/>
              </a:spcBef>
              <a:defRPr/>
            </a:pPr>
            <a:r>
              <a:rPr lang="en-GB" dirty="0"/>
              <a:t>Inter- and intra-regional </a:t>
            </a:r>
            <a:r>
              <a:rPr lang="en-GB" dirty="0" smtClean="0"/>
              <a:t>competition </a:t>
            </a:r>
            <a:r>
              <a:rPr lang="en-GB" baseline="0" dirty="0" smtClean="0"/>
              <a:t>– what happens to those left behind? </a:t>
            </a:r>
          </a:p>
          <a:p>
            <a:endParaRPr lang="en-GB" baseline="0" dirty="0" smtClean="0"/>
          </a:p>
          <a:p>
            <a:r>
              <a:rPr lang="en-GB" baseline="0" dirty="0" smtClean="0"/>
              <a:t>Devolution by name – centrist by nature</a:t>
            </a:r>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67284" y="5029133"/>
            <a:ext cx="2736443" cy="1504573"/>
          </a:xfrm>
          <a:prstGeom prst="rect">
            <a:avLst/>
          </a:prstGeom>
        </p:spPr>
      </p:pic>
    </p:spTree>
    <p:extLst>
      <p:ext uri="{BB962C8B-B14F-4D97-AF65-F5344CB8AC3E}">
        <p14:creationId xmlns:p14="http://schemas.microsoft.com/office/powerpoint/2010/main" val="3069929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But opportunities … </a:t>
            </a:r>
            <a:endParaRPr lang="en-GB" dirty="0"/>
          </a:p>
        </p:txBody>
      </p:sp>
      <p:sp>
        <p:nvSpPr>
          <p:cNvPr id="3" name="Content Placeholder 2"/>
          <p:cNvSpPr>
            <a:spLocks noGrp="1"/>
          </p:cNvSpPr>
          <p:nvPr>
            <p:ph idx="1"/>
          </p:nvPr>
        </p:nvSpPr>
        <p:spPr/>
        <p:txBody>
          <a:bodyPr>
            <a:normAutofit/>
          </a:bodyPr>
          <a:lstStyle/>
          <a:p>
            <a:pPr>
              <a:spcAft>
                <a:spcPts val="1200"/>
              </a:spcAft>
            </a:pPr>
            <a:r>
              <a:rPr lang="en-GB" dirty="0" smtClean="0"/>
              <a:t>Political landscape</a:t>
            </a:r>
          </a:p>
          <a:p>
            <a:pPr>
              <a:spcAft>
                <a:spcPts val="1200"/>
              </a:spcAft>
            </a:pPr>
            <a:r>
              <a:rPr lang="en-GB" dirty="0" smtClean="0"/>
              <a:t>Scope for trade union and community voice</a:t>
            </a:r>
          </a:p>
          <a:p>
            <a:pPr>
              <a:spcAft>
                <a:spcPts val="1200"/>
              </a:spcAft>
            </a:pPr>
            <a:r>
              <a:rPr lang="en-GB" dirty="0" smtClean="0"/>
              <a:t>Alternative approaches </a:t>
            </a:r>
          </a:p>
          <a:p>
            <a:r>
              <a:rPr lang="en-GB" dirty="0" smtClean="0"/>
              <a:t>“the double dividend” – economic </a:t>
            </a:r>
            <a:r>
              <a:rPr lang="en-GB" i="1" dirty="0" smtClean="0"/>
              <a:t>and</a:t>
            </a:r>
            <a:r>
              <a:rPr lang="en-GB" dirty="0" smtClean="0"/>
              <a:t> social success</a:t>
            </a:r>
          </a:p>
          <a:p>
            <a:pPr lvl="1"/>
            <a:r>
              <a:rPr lang="en-GB" dirty="0" smtClean="0"/>
              <a:t>Social capital and networks as economic engines</a:t>
            </a:r>
          </a:p>
          <a:p>
            <a:pPr lvl="1"/>
            <a:r>
              <a:rPr lang="en-GB" dirty="0" smtClean="0"/>
              <a:t>Role of “anchor institutions”</a:t>
            </a:r>
          </a:p>
          <a:p>
            <a:pPr lvl="1"/>
            <a:r>
              <a:rPr lang="en-GB" dirty="0" smtClean="0"/>
              <a:t>Local labour markets</a:t>
            </a:r>
          </a:p>
          <a:p>
            <a:pPr lvl="1"/>
            <a:r>
              <a:rPr lang="en-GB" dirty="0" smtClean="0"/>
              <a:t>Positive procurement</a:t>
            </a:r>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9572" y="4816482"/>
            <a:ext cx="2736443" cy="1504573"/>
          </a:xfrm>
          <a:prstGeom prst="rect">
            <a:avLst/>
          </a:prstGeom>
        </p:spPr>
      </p:pic>
    </p:spTree>
    <p:extLst>
      <p:ext uri="{BB962C8B-B14F-4D97-AF65-F5344CB8AC3E}">
        <p14:creationId xmlns:p14="http://schemas.microsoft.com/office/powerpoint/2010/main" val="2518012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8047"/>
            <a:ext cx="10515600" cy="932047"/>
          </a:xfrm>
        </p:spPr>
        <p:txBody>
          <a:bodyPr>
            <a:normAutofit/>
          </a:bodyPr>
          <a:lstStyle/>
          <a:p>
            <a:r>
              <a:rPr lang="en-GB" sz="3200" dirty="0" smtClean="0"/>
              <a:t>TUC Framework for Action </a:t>
            </a:r>
            <a:endParaRPr lang="en-GB" sz="3200" dirty="0"/>
          </a:p>
        </p:txBody>
      </p:sp>
      <p:pic>
        <p:nvPicPr>
          <p:cNvPr id="4" name="Content Placeholder 3"/>
          <p:cNvPicPr>
            <a:picLocks noGrp="1" noChangeAspect="1"/>
          </p:cNvPicPr>
          <p:nvPr>
            <p:ph idx="1"/>
          </p:nvPr>
        </p:nvPicPr>
        <p:blipFill>
          <a:blip r:embed="rId2"/>
          <a:stretch>
            <a:fillRect/>
          </a:stretch>
        </p:blipFill>
        <p:spPr>
          <a:xfrm>
            <a:off x="1014984" y="656905"/>
            <a:ext cx="9162288" cy="6519934"/>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64996" y="5044529"/>
            <a:ext cx="2736443" cy="1504573"/>
          </a:xfrm>
          <a:prstGeom prst="rect">
            <a:avLst/>
          </a:prstGeom>
        </p:spPr>
      </p:pic>
    </p:spTree>
    <p:extLst>
      <p:ext uri="{BB962C8B-B14F-4D97-AF65-F5344CB8AC3E}">
        <p14:creationId xmlns:p14="http://schemas.microsoft.com/office/powerpoint/2010/main" val="3452877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Community voices</a:t>
            </a:r>
            <a:endParaRPr lang="en-GB" dirty="0"/>
          </a:p>
        </p:txBody>
      </p:sp>
      <p:sp>
        <p:nvSpPr>
          <p:cNvPr id="3" name="Content Placeholder 2"/>
          <p:cNvSpPr>
            <a:spLocks noGrp="1"/>
          </p:cNvSpPr>
          <p:nvPr>
            <p:ph idx="1"/>
          </p:nvPr>
        </p:nvSpPr>
        <p:spPr/>
        <p:txBody>
          <a:bodyPr>
            <a:normAutofit/>
          </a:bodyPr>
          <a:lstStyle/>
          <a:p>
            <a:r>
              <a:rPr lang="en-GB" dirty="0" smtClean="0"/>
              <a:t>“It was Scottish civil society that showed its discontent with the Westminster parties and now it is time for English civil society to move centre stage too” – </a:t>
            </a:r>
            <a:r>
              <a:rPr lang="en-GB" b="1" dirty="0" smtClean="0"/>
              <a:t>Ed Cox, IPPR North</a:t>
            </a:r>
          </a:p>
          <a:p>
            <a:r>
              <a:rPr lang="en-GB" dirty="0" smtClean="0"/>
              <a:t>“We need to make the case for our vision of community-driven devolution that creates hope, skills, jobs and collective spirit” – </a:t>
            </a:r>
            <a:r>
              <a:rPr lang="en-GB" b="1" dirty="0" smtClean="0"/>
              <a:t>Tony </a:t>
            </a:r>
            <a:r>
              <a:rPr lang="en-GB" b="1" dirty="0" err="1" smtClean="0"/>
              <a:t>Okatie</a:t>
            </a:r>
            <a:r>
              <a:rPr lang="en-GB" b="1" dirty="0" smtClean="0"/>
              <a:t>, LCVS</a:t>
            </a:r>
          </a:p>
          <a:p>
            <a:r>
              <a:rPr lang="en-GB" dirty="0" smtClean="0"/>
              <a:t>What is woefully lacking in the debate is the fundamental question about devolution: What is it for? Where is there anything about social solidarity or a more equal northern way?” – </a:t>
            </a:r>
            <a:r>
              <a:rPr lang="en-GB" b="1" dirty="0" smtClean="0"/>
              <a:t>Judy Robinson, Involve Yorkshire and Humber</a:t>
            </a:r>
            <a:endParaRPr lang="en-GB"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55557" y="5124826"/>
            <a:ext cx="2736443" cy="1504573"/>
          </a:xfrm>
          <a:prstGeom prst="rect">
            <a:avLst/>
          </a:prstGeom>
        </p:spPr>
      </p:pic>
    </p:spTree>
    <p:extLst>
      <p:ext uri="{BB962C8B-B14F-4D97-AF65-F5344CB8AC3E}">
        <p14:creationId xmlns:p14="http://schemas.microsoft.com/office/powerpoint/2010/main" val="2994803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More community voices </a:t>
            </a:r>
            <a:endParaRPr lang="en-GB" dirty="0"/>
          </a:p>
        </p:txBody>
      </p:sp>
      <p:sp>
        <p:nvSpPr>
          <p:cNvPr id="3" name="Content Placeholder 2"/>
          <p:cNvSpPr>
            <a:spLocks noGrp="1"/>
          </p:cNvSpPr>
          <p:nvPr>
            <p:ph idx="1"/>
          </p:nvPr>
        </p:nvSpPr>
        <p:spPr/>
        <p:txBody>
          <a:bodyPr>
            <a:normAutofit lnSpcReduction="10000"/>
          </a:bodyPr>
          <a:lstStyle/>
          <a:p>
            <a:r>
              <a:rPr lang="en-GB" dirty="0" smtClean="0"/>
              <a:t>“Present devolution proposals need to be penetrated by issues of environmental sustainability and ideas of national and local fairness. We need devolution to grow the social/civil economy” – </a:t>
            </a:r>
            <a:r>
              <a:rPr lang="en-GB" b="1" dirty="0" smtClean="0"/>
              <a:t>Neil McInroy, CLES</a:t>
            </a:r>
          </a:p>
          <a:p>
            <a:r>
              <a:rPr lang="en-GB" dirty="0" smtClean="0"/>
              <a:t>“We need a renewed set of networks and organisations to share intelligence and analysis and we have to assume that the next two to three years will be difficult and messy. But there is an opportunity for a new leadership network of civil society to emerge with a different narrative and one which seeks to provide local and city regional level leadership and thinking which is needed now more than ever” – </a:t>
            </a:r>
            <a:r>
              <a:rPr lang="en-GB" b="1" dirty="0" smtClean="0"/>
              <a:t>John Diamond, Edge Hill University</a:t>
            </a:r>
            <a:endParaRPr lang="en-GB"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83148" y="5188622"/>
            <a:ext cx="2736443" cy="1504573"/>
          </a:xfrm>
          <a:prstGeom prst="rect">
            <a:avLst/>
          </a:prstGeom>
        </p:spPr>
      </p:pic>
    </p:spTree>
    <p:extLst>
      <p:ext uri="{BB962C8B-B14F-4D97-AF65-F5344CB8AC3E}">
        <p14:creationId xmlns:p14="http://schemas.microsoft.com/office/powerpoint/2010/main" val="37731581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Even more community voices …</a:t>
            </a:r>
            <a:endParaRPr lang="en-GB" dirty="0"/>
          </a:p>
        </p:txBody>
      </p:sp>
      <p:sp>
        <p:nvSpPr>
          <p:cNvPr id="3" name="Content Placeholder 2"/>
          <p:cNvSpPr>
            <a:spLocks noGrp="1"/>
          </p:cNvSpPr>
          <p:nvPr>
            <p:ph idx="1"/>
          </p:nvPr>
        </p:nvSpPr>
        <p:spPr/>
        <p:txBody>
          <a:bodyPr/>
          <a:lstStyle/>
          <a:p>
            <a:r>
              <a:rPr lang="en-GB" dirty="0" smtClean="0"/>
              <a:t>“The precise local benefits and reasons for securing CA status and then a city deal can be difficult to identify. But this means that local discussion and determination is vitally important. It is about democracy, bringing other voices into the debate, other than the local elite of senior officers and Leaders, and other privileged partners” – </a:t>
            </a:r>
            <a:r>
              <a:rPr lang="en-GB" b="1" dirty="0" smtClean="0"/>
              <a:t>Ed Hammond, Centre for Public Scrutiny</a:t>
            </a:r>
          </a:p>
          <a:p>
            <a:r>
              <a:rPr lang="en-GB" b="1" dirty="0" smtClean="0"/>
              <a:t>“</a:t>
            </a:r>
            <a:r>
              <a:rPr lang="en-GB" dirty="0" smtClean="0"/>
              <a:t>Devolution has so far failed to involve people and communities. Without the right principles driving devolution, the potential will not be realised” – </a:t>
            </a:r>
            <a:r>
              <a:rPr lang="en-GB" b="1" dirty="0" smtClean="0"/>
              <a:t>Locality/NAVCA</a:t>
            </a:r>
          </a:p>
          <a:p>
            <a:endParaRPr lang="en-GB"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83148" y="5188622"/>
            <a:ext cx="2736443" cy="1504573"/>
          </a:xfrm>
          <a:prstGeom prst="rect">
            <a:avLst/>
          </a:prstGeom>
        </p:spPr>
      </p:pic>
    </p:spTree>
    <p:extLst>
      <p:ext uri="{BB962C8B-B14F-4D97-AF65-F5344CB8AC3E}">
        <p14:creationId xmlns:p14="http://schemas.microsoft.com/office/powerpoint/2010/main" val="20521981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TUC’s 5 Tests for Devolution</a:t>
            </a:r>
            <a:endParaRPr lang="en-GB" dirty="0"/>
          </a:p>
        </p:txBody>
      </p:sp>
      <p:sp>
        <p:nvSpPr>
          <p:cNvPr id="3" name="Content Placeholder 2"/>
          <p:cNvSpPr>
            <a:spLocks noGrp="1"/>
          </p:cNvSpPr>
          <p:nvPr>
            <p:ph idx="1"/>
          </p:nvPr>
        </p:nvSpPr>
        <p:spPr/>
        <p:txBody>
          <a:bodyPr/>
          <a:lstStyle/>
          <a:p>
            <a:pPr>
              <a:spcAft>
                <a:spcPts val="1200"/>
              </a:spcAft>
            </a:pPr>
            <a:r>
              <a:rPr lang="en-GB" dirty="0" smtClean="0"/>
              <a:t>Strong public services and fair funding</a:t>
            </a:r>
          </a:p>
          <a:p>
            <a:pPr>
              <a:spcAft>
                <a:spcPts val="1200"/>
              </a:spcAft>
            </a:pPr>
            <a:r>
              <a:rPr lang="en-GB" dirty="0" smtClean="0"/>
              <a:t>Support for key industries</a:t>
            </a:r>
          </a:p>
          <a:p>
            <a:pPr>
              <a:spcAft>
                <a:spcPts val="1200"/>
              </a:spcAft>
            </a:pPr>
            <a:r>
              <a:rPr lang="en-GB" dirty="0" smtClean="0"/>
              <a:t>Investment in infrastructure</a:t>
            </a:r>
          </a:p>
          <a:p>
            <a:pPr>
              <a:spcAft>
                <a:spcPts val="1200"/>
              </a:spcAft>
            </a:pPr>
            <a:r>
              <a:rPr lang="en-GB" dirty="0" smtClean="0"/>
              <a:t>Investment in people, skills and jobs</a:t>
            </a:r>
          </a:p>
          <a:p>
            <a:r>
              <a:rPr lang="en-GB" dirty="0" smtClean="0"/>
              <a:t>Trade union and community voice </a:t>
            </a: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9572" y="4816482"/>
            <a:ext cx="2736443" cy="1504573"/>
          </a:xfrm>
          <a:prstGeom prst="rect">
            <a:avLst/>
          </a:prstGeom>
        </p:spPr>
      </p:pic>
    </p:spTree>
    <p:extLst>
      <p:ext uri="{BB962C8B-B14F-4D97-AF65-F5344CB8AC3E}">
        <p14:creationId xmlns:p14="http://schemas.microsoft.com/office/powerpoint/2010/main" val="236351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GB" dirty="0"/>
          </a:p>
        </p:txBody>
      </p:sp>
      <p:sp>
        <p:nvSpPr>
          <p:cNvPr id="3" name="Content Placeholder 2"/>
          <p:cNvSpPr>
            <a:spLocks noGrp="1"/>
          </p:cNvSpPr>
          <p:nvPr>
            <p:ph idx="1"/>
          </p:nvPr>
        </p:nvSpPr>
        <p:spPr/>
        <p:txBody>
          <a:bodyPr/>
          <a:lstStyle/>
          <a:p>
            <a:pPr>
              <a:spcAft>
                <a:spcPts val="1200"/>
              </a:spcAft>
            </a:pPr>
            <a:r>
              <a:rPr lang="en-GB" dirty="0" smtClean="0"/>
              <a:t>Current policy context – debates and proposals</a:t>
            </a:r>
          </a:p>
          <a:p>
            <a:pPr>
              <a:spcAft>
                <a:spcPts val="1200"/>
              </a:spcAft>
            </a:pPr>
            <a:r>
              <a:rPr lang="en-GB" dirty="0" smtClean="0"/>
              <a:t>Government plans – legislation and implementation</a:t>
            </a:r>
          </a:p>
          <a:p>
            <a:pPr>
              <a:spcAft>
                <a:spcPts val="1200"/>
              </a:spcAft>
            </a:pPr>
            <a:r>
              <a:rPr lang="en-GB" dirty="0" smtClean="0"/>
              <a:t>Threats, opportunities and challenges</a:t>
            </a:r>
            <a:endParaRPr lang="en-GB" dirty="0" smtClean="0"/>
          </a:p>
          <a:p>
            <a:r>
              <a:rPr lang="en-GB" dirty="0" smtClean="0"/>
              <a:t>TUC strategy</a:t>
            </a: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9572" y="4816482"/>
            <a:ext cx="2736443" cy="1504573"/>
          </a:xfrm>
          <a:prstGeom prst="rect">
            <a:avLst/>
          </a:prstGeom>
        </p:spPr>
      </p:pic>
    </p:spTree>
    <p:extLst>
      <p:ext uri="{BB962C8B-B14F-4D97-AF65-F5344CB8AC3E}">
        <p14:creationId xmlns:p14="http://schemas.microsoft.com/office/powerpoint/2010/main" val="636348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Policy context</a:t>
            </a:r>
            <a:endParaRPr lang="en-GB" dirty="0"/>
          </a:p>
        </p:txBody>
      </p:sp>
      <p:sp>
        <p:nvSpPr>
          <p:cNvPr id="3" name="Content Placeholder 2"/>
          <p:cNvSpPr>
            <a:spLocks noGrp="1"/>
          </p:cNvSpPr>
          <p:nvPr>
            <p:ph idx="1"/>
          </p:nvPr>
        </p:nvSpPr>
        <p:spPr/>
        <p:txBody>
          <a:bodyPr/>
          <a:lstStyle/>
          <a:p>
            <a:r>
              <a:rPr lang="en-GB" dirty="0" smtClean="0"/>
              <a:t>This isn't new</a:t>
            </a:r>
          </a:p>
          <a:p>
            <a:pPr marL="0" indent="0">
              <a:buNone/>
            </a:pPr>
            <a:endParaRPr lang="en-GB" dirty="0"/>
          </a:p>
          <a:p>
            <a:r>
              <a:rPr lang="en-GB" dirty="0" smtClean="0"/>
              <a:t>On the agenda of Tory and Labour governments</a:t>
            </a:r>
          </a:p>
          <a:p>
            <a:pPr marL="0" indent="0">
              <a:buNone/>
            </a:pPr>
            <a:endParaRPr lang="en-GB" dirty="0"/>
          </a:p>
          <a:p>
            <a:r>
              <a:rPr lang="en-GB" dirty="0" smtClean="0"/>
              <a:t>Consensus across academic and policy world</a:t>
            </a:r>
            <a:endParaRPr lang="en-GB" dirty="0"/>
          </a:p>
        </p:txBody>
      </p:sp>
    </p:spTree>
    <p:extLst>
      <p:ext uri="{BB962C8B-B14F-4D97-AF65-F5344CB8AC3E}">
        <p14:creationId xmlns:p14="http://schemas.microsoft.com/office/powerpoint/2010/main" val="1529706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What problem are we trying to solve?</a:t>
            </a:r>
            <a:endParaRPr lang="en-GB" dirty="0"/>
          </a:p>
        </p:txBody>
      </p:sp>
      <p:sp>
        <p:nvSpPr>
          <p:cNvPr id="3" name="Content Placeholder 2"/>
          <p:cNvSpPr>
            <a:spLocks noGrp="1"/>
          </p:cNvSpPr>
          <p:nvPr>
            <p:ph idx="1"/>
          </p:nvPr>
        </p:nvSpPr>
        <p:spPr/>
        <p:txBody>
          <a:bodyPr>
            <a:normAutofit/>
          </a:bodyPr>
          <a:lstStyle/>
          <a:p>
            <a:r>
              <a:rPr lang="en-GB" dirty="0" smtClean="0"/>
              <a:t>English model is too centralised</a:t>
            </a:r>
          </a:p>
          <a:p>
            <a:r>
              <a:rPr lang="en-GB" dirty="0" smtClean="0"/>
              <a:t>Local authority dependency and lack of autonomy</a:t>
            </a:r>
          </a:p>
          <a:p>
            <a:r>
              <a:rPr lang="en-GB" dirty="0" smtClean="0"/>
              <a:t>Regional economic inequality</a:t>
            </a:r>
          </a:p>
          <a:p>
            <a:r>
              <a:rPr lang="en-GB" dirty="0" smtClean="0"/>
              <a:t>Decentralisation to date has been piecemeal and undermined by centralist tendencies</a:t>
            </a:r>
          </a:p>
          <a:p>
            <a:r>
              <a:rPr lang="en-GB" dirty="0" smtClean="0"/>
              <a:t>Top down nature of public services</a:t>
            </a:r>
          </a:p>
          <a:p>
            <a:r>
              <a:rPr lang="en-GB" dirty="0" smtClean="0"/>
              <a:t>Anomaly with devolved UK nations</a:t>
            </a:r>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9572" y="4816482"/>
            <a:ext cx="2736443" cy="1504573"/>
          </a:xfrm>
          <a:prstGeom prst="rect">
            <a:avLst/>
          </a:prstGeom>
        </p:spPr>
      </p:pic>
    </p:spTree>
    <p:extLst>
      <p:ext uri="{BB962C8B-B14F-4D97-AF65-F5344CB8AC3E}">
        <p14:creationId xmlns:p14="http://schemas.microsoft.com/office/powerpoint/2010/main" val="2536893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Principles of devolution</a:t>
            </a:r>
            <a:endParaRPr lang="en-GB" dirty="0"/>
          </a:p>
        </p:txBody>
      </p:sp>
      <p:sp>
        <p:nvSpPr>
          <p:cNvPr id="3" name="Content Placeholder 2"/>
          <p:cNvSpPr>
            <a:spLocks noGrp="1"/>
          </p:cNvSpPr>
          <p:nvPr>
            <p:ph idx="1"/>
          </p:nvPr>
        </p:nvSpPr>
        <p:spPr/>
        <p:txBody>
          <a:bodyPr>
            <a:normAutofit/>
          </a:bodyPr>
          <a:lstStyle/>
          <a:p>
            <a:r>
              <a:rPr lang="en-GB" dirty="0" smtClean="0"/>
              <a:t>Enhance democracy through decision making closer to communities – ownership and accountability</a:t>
            </a:r>
          </a:p>
          <a:p>
            <a:r>
              <a:rPr lang="en-GB" dirty="0" smtClean="0"/>
              <a:t>Better design and delivery of public services responsive to local need – integration and prevention</a:t>
            </a:r>
          </a:p>
          <a:p>
            <a:r>
              <a:rPr lang="en-GB" dirty="0" smtClean="0"/>
              <a:t>Economic growth through greater local ‘levers’ – and agglomeration</a:t>
            </a:r>
          </a:p>
          <a:p>
            <a:r>
              <a:rPr lang="en-GB" dirty="0" smtClean="0"/>
              <a:t>Decentralisation requires devolution – political and fiscal</a:t>
            </a:r>
          </a:p>
          <a:p>
            <a:r>
              <a:rPr lang="en-GB" dirty="0" smtClean="0"/>
              <a:t>Need for constitutional change </a:t>
            </a:r>
          </a:p>
          <a:p>
            <a:r>
              <a:rPr lang="en-GB" dirty="0" smtClean="0"/>
              <a:t>No one size fits all</a:t>
            </a:r>
          </a:p>
          <a:p>
            <a:r>
              <a:rPr lang="en-GB" dirty="0" smtClean="0"/>
              <a:t>Pace should move at the speed of the fastest</a:t>
            </a:r>
          </a:p>
          <a:p>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9572" y="4816482"/>
            <a:ext cx="2736443" cy="1504573"/>
          </a:xfrm>
          <a:prstGeom prst="rect">
            <a:avLst/>
          </a:prstGeom>
        </p:spPr>
      </p:pic>
    </p:spTree>
    <p:extLst>
      <p:ext uri="{BB962C8B-B14F-4D97-AF65-F5344CB8AC3E}">
        <p14:creationId xmlns:p14="http://schemas.microsoft.com/office/powerpoint/2010/main" val="1217250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Legislation – 2016 Act</a:t>
            </a:r>
            <a:endParaRPr lang="en-GB" dirty="0"/>
          </a:p>
        </p:txBody>
      </p:sp>
      <p:sp>
        <p:nvSpPr>
          <p:cNvPr id="3" name="Content Placeholder 2"/>
          <p:cNvSpPr>
            <a:spLocks noGrp="1"/>
          </p:cNvSpPr>
          <p:nvPr>
            <p:ph idx="1"/>
          </p:nvPr>
        </p:nvSpPr>
        <p:spPr/>
        <p:txBody>
          <a:bodyPr>
            <a:normAutofit lnSpcReduction="10000"/>
          </a:bodyPr>
          <a:lstStyle/>
          <a:p>
            <a:r>
              <a:rPr lang="en-GB" dirty="0" smtClean="0"/>
              <a:t>Directly elected mayors </a:t>
            </a:r>
          </a:p>
          <a:p>
            <a:r>
              <a:rPr lang="en-GB" dirty="0" smtClean="0"/>
              <a:t>Combined Authorities to take over full range of functions </a:t>
            </a:r>
          </a:p>
          <a:p>
            <a:r>
              <a:rPr lang="en-GB" dirty="0" smtClean="0"/>
              <a:t>Safeguards on health</a:t>
            </a:r>
          </a:p>
          <a:p>
            <a:r>
              <a:rPr lang="en-GB" dirty="0" smtClean="0"/>
              <a:t>Limited funding flexibilities, e.g. Mayoral precept, transport levy</a:t>
            </a:r>
          </a:p>
          <a:p>
            <a:r>
              <a:rPr lang="en-GB" dirty="0" smtClean="0"/>
              <a:t>Geographical flexibilities</a:t>
            </a:r>
          </a:p>
          <a:p>
            <a:r>
              <a:rPr lang="en-GB" dirty="0" err="1" smtClean="0"/>
              <a:t>SoS</a:t>
            </a:r>
            <a:r>
              <a:rPr lang="en-GB" dirty="0" smtClean="0"/>
              <a:t> power to change local governance structures</a:t>
            </a:r>
          </a:p>
          <a:p>
            <a:r>
              <a:rPr lang="en-GB" dirty="0" smtClean="0"/>
              <a:t>Sub-national Transport Bodies</a:t>
            </a:r>
          </a:p>
          <a:p>
            <a:r>
              <a:rPr lang="en-GB" dirty="0" smtClean="0"/>
              <a:t>BUT also local government funding reform </a:t>
            </a:r>
          </a:p>
          <a:p>
            <a:pPr marL="0" indent="0">
              <a:buNone/>
            </a:pPr>
            <a:r>
              <a:rPr lang="en-GB" dirty="0" smtClean="0"/>
              <a:t>– Business Rate Retention</a:t>
            </a:r>
          </a:p>
          <a:p>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9572" y="4816482"/>
            <a:ext cx="2736443" cy="1504573"/>
          </a:xfrm>
          <a:prstGeom prst="rect">
            <a:avLst/>
          </a:prstGeom>
        </p:spPr>
      </p:pic>
    </p:spTree>
    <p:extLst>
      <p:ext uri="{BB962C8B-B14F-4D97-AF65-F5344CB8AC3E}">
        <p14:creationId xmlns:p14="http://schemas.microsoft.com/office/powerpoint/2010/main" val="3571226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problem with Mayors </a:t>
            </a:r>
            <a:endParaRPr lang="en-GB" dirty="0"/>
          </a:p>
        </p:txBody>
      </p:sp>
      <p:sp>
        <p:nvSpPr>
          <p:cNvPr id="3" name="Content Placeholder 2"/>
          <p:cNvSpPr>
            <a:spLocks noGrp="1"/>
          </p:cNvSpPr>
          <p:nvPr>
            <p:ph idx="1"/>
          </p:nvPr>
        </p:nvSpPr>
        <p:spPr/>
        <p:txBody>
          <a:bodyPr>
            <a:normAutofit fontScale="92500"/>
          </a:bodyPr>
          <a:lstStyle/>
          <a:p>
            <a:pPr marL="0" indent="0">
              <a:buNone/>
            </a:pPr>
            <a:r>
              <a:rPr lang="en-GB" sz="4400" dirty="0" smtClean="0"/>
              <a:t>“So with these new powers for cities must come new city-wide elected mayors who work with local councils. I will not impose this model on anyone. But nor will I settle for less</a:t>
            </a:r>
            <a:r>
              <a:rPr lang="en-GB" sz="4400" dirty="0" smtClean="0"/>
              <a:t>.”</a:t>
            </a:r>
          </a:p>
          <a:p>
            <a:pPr marL="0" indent="0">
              <a:buNone/>
            </a:pPr>
            <a:endParaRPr lang="en-GB" sz="4400" dirty="0"/>
          </a:p>
          <a:p>
            <a:pPr marL="0" indent="0">
              <a:buNone/>
            </a:pPr>
            <a:r>
              <a:rPr lang="en-GB" sz="4400" dirty="0" smtClean="0"/>
              <a:t>George </a:t>
            </a:r>
            <a:r>
              <a:rPr lang="en-GB" sz="4400" dirty="0" smtClean="0"/>
              <a:t>Osborne, Chancellor of the Exchequer</a:t>
            </a:r>
          </a:p>
          <a:p>
            <a:pPr marL="0" indent="0">
              <a:buNone/>
            </a:pPr>
            <a:endParaRPr lang="en-GB" sz="4400" dirty="0" smtClean="0"/>
          </a:p>
          <a:p>
            <a:pPr marL="0" indent="0">
              <a:buNone/>
            </a:pP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9572" y="4816482"/>
            <a:ext cx="2736443" cy="1504573"/>
          </a:xfrm>
          <a:prstGeom prst="rect">
            <a:avLst/>
          </a:prstGeom>
        </p:spPr>
      </p:pic>
    </p:spTree>
    <p:extLst>
      <p:ext uri="{BB962C8B-B14F-4D97-AF65-F5344CB8AC3E}">
        <p14:creationId xmlns:p14="http://schemas.microsoft.com/office/powerpoint/2010/main" val="1001340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Problem with Mayors</a:t>
            </a:r>
            <a:endParaRPr lang="en-GB" dirty="0"/>
          </a:p>
        </p:txBody>
      </p:sp>
      <p:sp>
        <p:nvSpPr>
          <p:cNvPr id="3" name="Content Placeholder 2"/>
          <p:cNvSpPr>
            <a:spLocks noGrp="1"/>
          </p:cNvSpPr>
          <p:nvPr>
            <p:ph idx="1"/>
          </p:nvPr>
        </p:nvSpPr>
        <p:spPr/>
        <p:txBody>
          <a:bodyPr>
            <a:normAutofit/>
          </a:bodyPr>
          <a:lstStyle/>
          <a:p>
            <a:pPr marL="0" indent="0">
              <a:buNone/>
            </a:pPr>
            <a:r>
              <a:rPr lang="en-GB" sz="4400" dirty="0"/>
              <a:t>“The only people who </a:t>
            </a:r>
            <a:r>
              <a:rPr lang="en-GB" sz="4400" dirty="0" smtClean="0"/>
              <a:t>actually want </a:t>
            </a:r>
            <a:r>
              <a:rPr lang="en-GB" sz="4400" dirty="0"/>
              <a:t>Mayors are people who want to be Mayors</a:t>
            </a:r>
            <a:r>
              <a:rPr lang="en-GB" sz="4400" dirty="0" smtClean="0"/>
              <a:t>”</a:t>
            </a:r>
          </a:p>
          <a:p>
            <a:pPr marL="0" indent="0">
              <a:buNone/>
            </a:pPr>
            <a:endParaRPr lang="en-GB" sz="4400" dirty="0"/>
          </a:p>
          <a:p>
            <a:pPr marL="0" indent="0">
              <a:buNone/>
            </a:pPr>
            <a:r>
              <a:rPr lang="en-GB" sz="4400" dirty="0" smtClean="0"/>
              <a:t>Lee </a:t>
            </a:r>
            <a:r>
              <a:rPr lang="en-GB" sz="4400" dirty="0"/>
              <a:t>Barron, Regional Secretary, Midlands TUC</a:t>
            </a:r>
          </a:p>
          <a:p>
            <a:endParaRPr lang="en-GB" sz="4400" dirty="0"/>
          </a:p>
        </p:txBody>
      </p:sp>
    </p:spTree>
    <p:extLst>
      <p:ext uri="{BB962C8B-B14F-4D97-AF65-F5344CB8AC3E}">
        <p14:creationId xmlns:p14="http://schemas.microsoft.com/office/powerpoint/2010/main" val="3688407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Implementation – Combined Authorities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Deals in Greater Manchester, Liverpool, North East, West Midlands, Tees Valley and Sheffield City Regions and Cornwall </a:t>
            </a:r>
            <a:r>
              <a:rPr lang="en-GB" dirty="0" smtClean="0"/>
              <a:t>CC….not all going smoothly!!!</a:t>
            </a:r>
            <a:endParaRPr lang="en-GB" dirty="0" smtClean="0"/>
          </a:p>
          <a:p>
            <a:r>
              <a:rPr lang="en-GB" dirty="0" smtClean="0"/>
              <a:t>On-going negotiations with 35 others </a:t>
            </a:r>
          </a:p>
          <a:p>
            <a:r>
              <a:rPr lang="en-GB" dirty="0" smtClean="0"/>
              <a:t>Health and social care integration</a:t>
            </a:r>
          </a:p>
          <a:p>
            <a:r>
              <a:rPr lang="en-GB" dirty="0" smtClean="0"/>
              <a:t>Infrastructure funding, e.g. North East Investment Fund + £30m/year</a:t>
            </a:r>
          </a:p>
          <a:p>
            <a:r>
              <a:rPr lang="en-GB" dirty="0" smtClean="0"/>
              <a:t>Further Education, Adult Skills and Apprenticeship Grant for Employers</a:t>
            </a:r>
          </a:p>
          <a:p>
            <a:r>
              <a:rPr lang="en-GB" dirty="0" smtClean="0"/>
              <a:t>Bus franchising</a:t>
            </a:r>
          </a:p>
          <a:p>
            <a:r>
              <a:rPr lang="en-GB" dirty="0" smtClean="0"/>
              <a:t>Work Programme – co-commissioning</a:t>
            </a:r>
          </a:p>
          <a:p>
            <a:r>
              <a:rPr lang="en-GB" dirty="0" smtClean="0"/>
              <a:t>Police and Fire – PPCs</a:t>
            </a:r>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9572" y="4816482"/>
            <a:ext cx="2736443" cy="1504573"/>
          </a:xfrm>
          <a:prstGeom prst="rect">
            <a:avLst/>
          </a:prstGeom>
        </p:spPr>
      </p:pic>
    </p:spTree>
    <p:extLst>
      <p:ext uri="{BB962C8B-B14F-4D97-AF65-F5344CB8AC3E}">
        <p14:creationId xmlns:p14="http://schemas.microsoft.com/office/powerpoint/2010/main" val="34041361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495</TotalTime>
  <Words>921</Words>
  <Application>Microsoft Office PowerPoint</Application>
  <PresentationFormat>Widescreen</PresentationFormat>
  <Paragraphs>108</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The Challenges of Devolution</vt:lpstr>
      <vt:lpstr>Introduction</vt:lpstr>
      <vt:lpstr>Policy context</vt:lpstr>
      <vt:lpstr>What problem are we trying to solve?</vt:lpstr>
      <vt:lpstr>Principles of devolution</vt:lpstr>
      <vt:lpstr>Legislation – 2016 Act</vt:lpstr>
      <vt:lpstr>The problem with Mayors </vt:lpstr>
      <vt:lpstr>The Problem with Mayors</vt:lpstr>
      <vt:lpstr>Implementation – Combined Authorities</vt:lpstr>
      <vt:lpstr>Increasing Decentralisation – where does Devo take us?</vt:lpstr>
      <vt:lpstr>Threats and Challenges  </vt:lpstr>
      <vt:lpstr>But opportunities … </vt:lpstr>
      <vt:lpstr>TUC Framework for Action </vt:lpstr>
      <vt:lpstr>Community voices</vt:lpstr>
      <vt:lpstr>More community voices </vt:lpstr>
      <vt:lpstr>Even more community voices …</vt:lpstr>
      <vt:lpstr>TUC’s 5 Tests for Devolution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Devolution Work for People</dc:title>
  <dc:creator>Matt Dykes</dc:creator>
  <cp:lastModifiedBy>Lynn Collins</cp:lastModifiedBy>
  <cp:revision>24</cp:revision>
  <cp:lastPrinted>2016-04-19T12:16:02Z</cp:lastPrinted>
  <dcterms:created xsi:type="dcterms:W3CDTF">2016-03-09T10:18:46Z</dcterms:created>
  <dcterms:modified xsi:type="dcterms:W3CDTF">2016-06-29T09:54:35Z</dcterms:modified>
</cp:coreProperties>
</file>